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6F5DFD-8735-4CE4-9EFB-AB86528938C1}">
  <a:tblStyle styleId="{266F5DFD-8735-4CE4-9EFB-AB86528938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f039896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f039896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f039896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f03989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f03989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f03989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f039896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f03989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7077d6e6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7077d6e6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7077d6e6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7077d6e6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7077d6e6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7077d6e6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f039896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f039896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f03989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f03989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f039896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f039896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077d6e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077d6e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f039896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f039896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7077d6e6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7077d6e6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7077d6e6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7077d6e6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7077d6e6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7077d6e6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7077d6e6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7077d6e6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f039896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f039896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f039896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f039896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7077d6e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7077d6e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7077d6e6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7077d6e6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7077d6e6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7077d6e6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7077d6e6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7077d6e6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f0398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f0398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7077d6e6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7077d6e6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f03989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f03989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4800"/>
              <a:buNone/>
              <a:defRPr b="1" sz="4800">
                <a:solidFill>
                  <a:srgbClr val="3C78D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B1F2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Helvetica Neue"/>
              <a:buChar char="●"/>
              <a:def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○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■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●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○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■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●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Helvetica Neue"/>
              <a:buChar char="○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Font typeface="Helvetica Neue"/>
              <a:buChar char="■"/>
              <a:defRPr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solidFill>
                  <a:srgbClr val="F3F3F3"/>
                </a:solidFill>
              </a:rPr>
              <a:t>Theory of</a:t>
            </a:r>
            <a:r>
              <a:rPr lang="en" sz="4800"/>
              <a:t> Algorithms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MSYS30 Section C</a:t>
            </a:r>
            <a:r>
              <a:rPr lang="en" sz="2400"/>
              <a:t> </a:t>
            </a:r>
            <a:r>
              <a:rPr lang="en"/>
              <a:t>1st</a:t>
            </a:r>
            <a:r>
              <a:rPr lang="en" sz="2400"/>
              <a:t> Semester, SY</a:t>
            </a:r>
            <a:r>
              <a:rPr lang="en"/>
              <a:t>20</a:t>
            </a:r>
            <a:r>
              <a:rPr lang="en" sz="2400"/>
              <a:t>-</a:t>
            </a:r>
            <a:r>
              <a:rPr lang="en"/>
              <a:t>21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-498300" y="241920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6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Programs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 us to</a:t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0" name="Google Shape;120;p22"/>
          <p:cNvCxnSpPr/>
          <p:nvPr/>
        </p:nvCxnSpPr>
        <p:spPr>
          <a:xfrm flipH="1">
            <a:off x="3754400" y="841250"/>
            <a:ext cx="10200" cy="3291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75" y="1117250"/>
            <a:ext cx="1178525" cy="1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074325" y="1328650"/>
            <a:ext cx="40041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solve problems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information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new ways of thinking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5894100" y="3533000"/>
            <a:ext cx="579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4887550" y="704575"/>
            <a:ext cx="2274900" cy="1594200"/>
          </a:xfrm>
          <a:prstGeom prst="triangle">
            <a:avLst>
              <a:gd fmla="val 49759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PROGRAMS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3508550" y="3330275"/>
            <a:ext cx="5012400" cy="875700"/>
          </a:xfrm>
          <a:prstGeom prst="trapezoid">
            <a:avLst>
              <a:gd fmla="val 72413" name="adj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ORGANIZED INFORMATION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4203075" y="2376825"/>
            <a:ext cx="3623700" cy="875700"/>
          </a:xfrm>
          <a:prstGeom prst="trapezoid">
            <a:avLst>
              <a:gd fmla="val 70115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ALGORITHMS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71025" y="672275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6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programs</a:t>
            </a:r>
            <a:r>
              <a:rPr lang="en" sz="36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founded on the following:</a:t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1763350" y="704575"/>
            <a:ext cx="2274900" cy="1594200"/>
          </a:xfrm>
          <a:prstGeom prst="triangle">
            <a:avLst>
              <a:gd fmla="val 49759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PROGRAMS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384350" y="3330275"/>
            <a:ext cx="5012400" cy="875700"/>
          </a:xfrm>
          <a:prstGeom prst="trapezoid">
            <a:avLst>
              <a:gd fmla="val 72413" name="adj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ORGANIZED INFORMATION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1078875" y="2376825"/>
            <a:ext cx="3623700" cy="875700"/>
          </a:xfrm>
          <a:prstGeom prst="trapezoid">
            <a:avLst>
              <a:gd fmla="val 70115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ALGORITHMS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6016975" y="3531575"/>
            <a:ext cx="2045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endParaRPr b="1" sz="1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068725" y="2578125"/>
            <a:ext cx="2045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endParaRPr b="1" sz="1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6068725" y="1342850"/>
            <a:ext cx="2538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 PRODUCTION-GRADE CODE</a:t>
            </a:r>
            <a:endParaRPr b="1" sz="1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-345900" y="226680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</a:t>
            </a: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" name="Google Shape;147;p25"/>
          <p:cNvCxnSpPr/>
          <p:nvPr/>
        </p:nvCxnSpPr>
        <p:spPr>
          <a:xfrm flipH="1">
            <a:off x="3754400" y="841250"/>
            <a:ext cx="10200" cy="3291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5"/>
          <p:cNvSpPr txBox="1"/>
          <p:nvPr/>
        </p:nvSpPr>
        <p:spPr>
          <a:xfrm>
            <a:off x="4074325" y="536450"/>
            <a:ext cx="40041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systematic way of organizing, accessing, and storing information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of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their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their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components of larger programs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5"/>
          <p:cNvSpPr txBox="1"/>
          <p:nvPr>
            <p:ph idx="4294967295" type="subTitle"/>
          </p:nvPr>
        </p:nvSpPr>
        <p:spPr>
          <a:xfrm>
            <a:off x="279975" y="2777400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Representation and organization of information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50" y="1234375"/>
            <a:ext cx="956225" cy="9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-345900" y="226680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</a:t>
            </a: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0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 flipH="1">
            <a:off x="3754400" y="841250"/>
            <a:ext cx="10200" cy="3291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6"/>
          <p:cNvSpPr txBox="1"/>
          <p:nvPr/>
        </p:nvSpPr>
        <p:spPr>
          <a:xfrm>
            <a:off x="4074325" y="536450"/>
            <a:ext cx="40041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systematic way of organizing, accessing, and storing information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of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their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their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components of larger programs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/>
          <p:nvPr>
            <p:ph idx="4294967295" type="subTitle"/>
          </p:nvPr>
        </p:nvSpPr>
        <p:spPr>
          <a:xfrm>
            <a:off x="279975" y="2777400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Representation and organization of information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50" y="1234375"/>
            <a:ext cx="956225" cy="9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/>
        </p:nvSpPr>
        <p:spPr>
          <a:xfrm>
            <a:off x="-218300" y="161895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9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 and Arrays</a:t>
            </a:r>
            <a:endParaRPr sz="29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7"/>
          <p:cNvSpPr txBox="1"/>
          <p:nvPr>
            <p:ph idx="4294967295" type="subTitle"/>
          </p:nvPr>
        </p:nvSpPr>
        <p:spPr>
          <a:xfrm>
            <a:off x="468700" y="2159000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structure containing elements/objects indexed by their position. </a:t>
            </a:r>
            <a:endParaRPr sz="17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In computer science, the first position is always position 0.</a:t>
            </a:r>
            <a:endParaRPr sz="170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975" y="335037"/>
            <a:ext cx="1003525" cy="4473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p27"/>
          <p:cNvGraphicFramePr/>
          <p:nvPr/>
        </p:nvGraphicFramePr>
        <p:xfrm>
          <a:off x="5745150" y="102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{266F5DFD-8735-4CE4-9EFB-AB86528938C1}</a:tableStyleId>
              </a:tblPr>
              <a:tblGrid>
                <a:gridCol w="518525"/>
                <a:gridCol w="518525"/>
                <a:gridCol w="518525"/>
                <a:gridCol w="518525"/>
                <a:gridCol w="518525"/>
              </a:tblGrid>
              <a:tr h="2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8" name="Google Shape;168;p27"/>
          <p:cNvGraphicFramePr/>
          <p:nvPr/>
        </p:nvGraphicFramePr>
        <p:xfrm>
          <a:off x="5745150" y="194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{266F5DFD-8735-4CE4-9EFB-AB86528938C1}</a:tableStyleId>
              </a:tblPr>
              <a:tblGrid>
                <a:gridCol w="518525"/>
                <a:gridCol w="518525"/>
                <a:gridCol w="518525"/>
                <a:gridCol w="518525"/>
                <a:gridCol w="518525"/>
              </a:tblGrid>
              <a:tr h="2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z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9" name="Google Shape;169;p27"/>
          <p:cNvGraphicFramePr/>
          <p:nvPr/>
        </p:nvGraphicFramePr>
        <p:xfrm>
          <a:off x="5745150" y="282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{266F5DFD-8735-4CE4-9EFB-AB86528938C1}</a:tableStyleId>
              </a:tblPr>
              <a:tblGrid>
                <a:gridCol w="518525"/>
                <a:gridCol w="518525"/>
                <a:gridCol w="518525"/>
                <a:gridCol w="518525"/>
                <a:gridCol w="518525"/>
              </a:tblGrid>
              <a:tr h="2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b="1" sz="18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0" name="Google Shape;170;p27"/>
          <p:cNvGraphicFramePr/>
          <p:nvPr/>
        </p:nvGraphicFramePr>
        <p:xfrm>
          <a:off x="5745150" y="370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{266F5DFD-8735-4CE4-9EFB-AB86528938C1}</a:tableStyleId>
              </a:tblPr>
              <a:tblGrid>
                <a:gridCol w="518525"/>
                <a:gridCol w="518525"/>
                <a:gridCol w="518525"/>
                <a:gridCol w="518525"/>
                <a:gridCol w="518525"/>
              </a:tblGrid>
              <a:tr h="2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000</a:t>
                      </a:r>
                      <a:endParaRPr b="1" sz="15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001</a:t>
                      </a:r>
                      <a:endParaRPr b="1" sz="15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010</a:t>
                      </a:r>
                      <a:endParaRPr b="1" sz="15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011</a:t>
                      </a:r>
                      <a:endParaRPr b="1" sz="15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b="1" sz="15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326" y="385400"/>
            <a:ext cx="4940900" cy="43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-237925" y="2070475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9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or Network</a:t>
            </a:r>
            <a:endParaRPr sz="29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8"/>
          <p:cNvSpPr txBox="1"/>
          <p:nvPr>
            <p:ph idx="4294967295" type="subTitle"/>
          </p:nvPr>
        </p:nvSpPr>
        <p:spPr>
          <a:xfrm>
            <a:off x="397775" y="2610525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Representation of information pertaining to relationships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/>
        </p:nvSpPr>
        <p:spPr>
          <a:xfrm>
            <a:off x="-345900" y="226680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  <a:endParaRPr sz="30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 flipH="1">
            <a:off x="3754400" y="841250"/>
            <a:ext cx="10200" cy="3291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9"/>
          <p:cNvSpPr txBox="1"/>
          <p:nvPr/>
        </p:nvSpPr>
        <p:spPr>
          <a:xfrm>
            <a:off x="4074325" y="993650"/>
            <a:ext cx="40041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correctly solves a problem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 must be clear and unambiguous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ust be expressed within a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finite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amount of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endParaRPr b="1" sz="2400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29"/>
          <p:cNvSpPr txBox="1"/>
          <p:nvPr>
            <p:ph idx="4294967295" type="subTitle"/>
          </p:nvPr>
        </p:nvSpPr>
        <p:spPr>
          <a:xfrm>
            <a:off x="279975" y="2777400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Step-by-step procedure of performing a task in finite time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75" y="1214881"/>
            <a:ext cx="979825" cy="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/>
        </p:nvSpPr>
        <p:spPr>
          <a:xfrm>
            <a:off x="-345900" y="226680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Data Structures and Algorithms</a:t>
            </a:r>
            <a:endParaRPr sz="30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30"/>
          <p:cNvCxnSpPr/>
          <p:nvPr/>
        </p:nvCxnSpPr>
        <p:spPr>
          <a:xfrm flipH="1">
            <a:off x="3754400" y="841250"/>
            <a:ext cx="10200" cy="3291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0"/>
          <p:cNvSpPr txBox="1"/>
          <p:nvPr/>
        </p:nvSpPr>
        <p:spPr>
          <a:xfrm>
            <a:off x="4074325" y="765050"/>
            <a:ext cx="40041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expressed in fewest number of steps as possible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asily understandable and reusable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onsumes as little memory as possible</a:t>
            </a:r>
            <a:endParaRPr b="1" sz="2400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0"/>
          <p:cNvSpPr txBox="1"/>
          <p:nvPr>
            <p:ph idx="4294967295" type="subTitle"/>
          </p:nvPr>
        </p:nvSpPr>
        <p:spPr>
          <a:xfrm>
            <a:off x="412250" y="3674650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Performance and efficiency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75" y="1214881"/>
            <a:ext cx="979825" cy="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Course </a:t>
            </a:r>
            <a:r>
              <a:rPr lang="en" sz="3000"/>
              <a:t>Objectives</a:t>
            </a:r>
            <a:endParaRPr sz="3000"/>
          </a:p>
        </p:txBody>
      </p:sp>
      <p:sp>
        <p:nvSpPr>
          <p:cNvPr id="201" name="Google Shape;201;p31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Good Data Structures and Algorithms</a:t>
            </a:r>
            <a:endParaRPr sz="1800"/>
          </a:p>
        </p:txBody>
      </p:sp>
      <p:sp>
        <p:nvSpPr>
          <p:cNvPr id="202" name="Google Shape;202;p31"/>
          <p:cNvSpPr txBox="1"/>
          <p:nvPr/>
        </p:nvSpPr>
        <p:spPr>
          <a:xfrm>
            <a:off x="2180400" y="6781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and recognize good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4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24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2180400" y="17968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able to write complex programs that implement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employ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75" y="104690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475" y="501288"/>
            <a:ext cx="835375" cy="8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614" y="1513689"/>
            <a:ext cx="773073" cy="7730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17475" y="384297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Me</a:t>
            </a:r>
            <a:endParaRPr b="1" sz="3000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633275" y="4412075"/>
            <a:ext cx="6304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 Fact: I only started watching horror movies this year</a:t>
            </a:r>
            <a:endParaRPr sz="18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65050" y="704825"/>
            <a:ext cx="2126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BS MIS 2015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65038" y="1668925"/>
            <a:ext cx="2126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 CS 2022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83775" y="2513200"/>
            <a:ext cx="48150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Francis Bautista</a:t>
            </a:r>
            <a:endParaRPr b="1" sz="20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Lecturer, DISCS AdMU 2017-current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CEO/AI Engineer, Indigo Research 2017-current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Engineer, PLDT Global 2017-2018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Scientist, PLDT Talas 2015-2017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730825" y="320350"/>
            <a:ext cx="29544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</a:t>
            </a:r>
            <a:endParaRPr b="1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francis.bautista07@gmail.com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fbautista@ateneo.edu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678550" y="1670250"/>
            <a:ext cx="14760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Things I Like</a:t>
            </a:r>
            <a:endParaRPr b="1"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Dogs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Football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Coffee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Music</a:t>
            </a:r>
            <a:endParaRPr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50" y="502100"/>
            <a:ext cx="1710976" cy="17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Course </a:t>
            </a:r>
            <a:r>
              <a:rPr lang="en" sz="3000"/>
              <a:t>Objectives</a:t>
            </a:r>
            <a:endParaRPr sz="3000"/>
          </a:p>
        </p:txBody>
      </p:sp>
      <p:sp>
        <p:nvSpPr>
          <p:cNvPr id="210" name="Google Shape;210;p32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Good Data Structures and Algorithms</a:t>
            </a:r>
            <a:endParaRPr sz="1800"/>
          </a:p>
        </p:txBody>
      </p:sp>
      <p:sp>
        <p:nvSpPr>
          <p:cNvPr id="211" name="Google Shape;211;p32"/>
          <p:cNvSpPr txBox="1"/>
          <p:nvPr/>
        </p:nvSpPr>
        <p:spPr>
          <a:xfrm>
            <a:off x="2104200" y="15163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ifferent algorithms that solve a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 problem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2104200" y="26350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implementations 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" sz="24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use-cases</a:t>
            </a: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data structures.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75" y="104690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type="ctrTitle"/>
          </p:nvPr>
        </p:nvSpPr>
        <p:spPr>
          <a:xfrm>
            <a:off x="2180400" y="593200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</a:rPr>
              <a:t>Analysis and Comparison 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225" y="0"/>
            <a:ext cx="66095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13" y="0"/>
            <a:ext cx="72957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Class</a:t>
            </a:r>
            <a:r>
              <a:rPr b="0" lang="en" sz="3000">
                <a:solidFill>
                  <a:srgbClr val="F3F3F3"/>
                </a:solidFill>
              </a:rPr>
              <a:t> </a:t>
            </a:r>
            <a:r>
              <a:rPr lang="en" sz="3000"/>
              <a:t>Format</a:t>
            </a:r>
            <a:endParaRPr sz="3000"/>
          </a:p>
        </p:txBody>
      </p:sp>
      <p:sp>
        <p:nvSpPr>
          <p:cNvPr id="234" name="Google Shape;234;p35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Housekeeping and Grading Mechanics</a:t>
            </a:r>
            <a:endParaRPr sz="1800"/>
          </a:p>
        </p:txBody>
      </p:sp>
      <p:sp>
        <p:nvSpPr>
          <p:cNvPr id="235" name="Google Shape;235;p35"/>
          <p:cNvSpPr txBox="1"/>
          <p:nvPr/>
        </p:nvSpPr>
        <p:spPr>
          <a:xfrm>
            <a:off x="-345900" y="2266800"/>
            <a:ext cx="4004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Sets</a:t>
            </a:r>
            <a:endParaRPr sz="30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6" name="Google Shape;236;p35"/>
          <p:cNvCxnSpPr/>
          <p:nvPr/>
        </p:nvCxnSpPr>
        <p:spPr>
          <a:xfrm flipH="1">
            <a:off x="3754400" y="841250"/>
            <a:ext cx="10200" cy="3291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5"/>
          <p:cNvSpPr txBox="1"/>
          <p:nvPr/>
        </p:nvSpPr>
        <p:spPr>
          <a:xfrm>
            <a:off x="4027450" y="1330350"/>
            <a:ext cx="40041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Weekly async/sync online lecture with a light problem set at the end of the week</a:t>
            </a:r>
            <a:endParaRPr sz="1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Grading based off whether the algorithm/question was implemented and analyzed correctly</a:t>
            </a:r>
            <a:endParaRPr sz="1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 submissions are accepted with a minor deduction</a:t>
            </a:r>
            <a:endParaRPr sz="1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215925" y="2949350"/>
            <a:ext cx="331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Jupyter Notebook submissions online</a:t>
            </a:r>
            <a:endParaRPr sz="1900"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975" y="1214881"/>
            <a:ext cx="979825" cy="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/>
          <p:nvPr/>
        </p:nvSpPr>
        <p:spPr>
          <a:xfrm>
            <a:off x="0" y="1334950"/>
            <a:ext cx="9144000" cy="158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Class </a:t>
            </a:r>
            <a:r>
              <a:rPr lang="en" sz="3000"/>
              <a:t>Format</a:t>
            </a:r>
            <a:endParaRPr sz="3000"/>
          </a:p>
        </p:txBody>
      </p:sp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Housekeeping and Grading Mechanics</a:t>
            </a:r>
            <a:endParaRPr sz="1800"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00" y="1487087"/>
            <a:ext cx="1216974" cy="121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512" y="1487075"/>
            <a:ext cx="1216975" cy="12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725" y="1487070"/>
            <a:ext cx="2163499" cy="12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1708050" y="3111975"/>
            <a:ext cx="5727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 or Discord for sync sessions, with recordings uploaded to Youtube. Class materials and files on Moodle and Github.</a:t>
            </a:r>
            <a:endParaRPr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ctrTitle"/>
          </p:nvPr>
        </p:nvSpPr>
        <p:spPr>
          <a:xfrm>
            <a:off x="493675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Homework</a:t>
            </a:r>
            <a:endParaRPr sz="3000"/>
          </a:p>
        </p:txBody>
      </p:sp>
      <p:sp>
        <p:nvSpPr>
          <p:cNvPr id="256" name="Google Shape;256;p37"/>
          <p:cNvSpPr txBox="1"/>
          <p:nvPr>
            <p:ph idx="1" type="subTitle"/>
          </p:nvPr>
        </p:nvSpPr>
        <p:spPr>
          <a:xfrm>
            <a:off x="493675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Oh no, homework already.</a:t>
            </a:r>
            <a:endParaRPr sz="1800"/>
          </a:p>
        </p:txBody>
      </p:sp>
      <p:sp>
        <p:nvSpPr>
          <p:cNvPr id="257" name="Google Shape;257;p37"/>
          <p:cNvSpPr txBox="1"/>
          <p:nvPr/>
        </p:nvSpPr>
        <p:spPr>
          <a:xfrm>
            <a:off x="2665025" y="4385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out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4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 Notebooks</a:t>
            </a:r>
            <a:r>
              <a:rPr lang="en" sz="24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2709125" y="938075"/>
            <a:ext cx="587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https://jupyter.org/</a:t>
            </a:r>
            <a:endParaRPr u="sng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We’ll be using them for interactive programming exercises.</a:t>
            </a:r>
            <a:endParaRPr sz="16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50" y="2630975"/>
            <a:ext cx="4020051" cy="25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1014500" y="566475"/>
            <a:ext cx="1457100" cy="14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552" y="774000"/>
            <a:ext cx="898800" cy="104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F28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ctrTitle"/>
          </p:nvPr>
        </p:nvSpPr>
        <p:spPr>
          <a:xfrm>
            <a:off x="361500" y="384297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Thank</a:t>
            </a:r>
            <a:r>
              <a:rPr b="0" lang="en" sz="3000">
                <a:solidFill>
                  <a:srgbClr val="F3F3F3"/>
                </a:solidFill>
              </a:rPr>
              <a:t> </a:t>
            </a:r>
            <a:r>
              <a:rPr lang="en" sz="3000"/>
              <a:t>You</a:t>
            </a:r>
            <a:endParaRPr sz="3000"/>
          </a:p>
        </p:txBody>
      </p: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361500" y="4412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Have a great day!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493675" y="384297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Prerequisites</a:t>
            </a:r>
            <a:endParaRPr b="1" sz="3000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408225" y="4412075"/>
            <a:ext cx="560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set things straight</a:t>
            </a:r>
            <a:endParaRPr sz="18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325" y="1001129"/>
            <a:ext cx="1486125" cy="1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705" y="944513"/>
            <a:ext cx="1328974" cy="15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22925" y="2758600"/>
            <a:ext cx="798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be using Python primarily on Jupyter notebook environments. This class </a:t>
            </a:r>
            <a:r>
              <a:rPr b="1"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not go into how these tools</a:t>
            </a:r>
            <a:r>
              <a:rPr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work due to time constraints. Please approach me if you’re unfamiliar with these tools.</a:t>
            </a:r>
            <a:endParaRPr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-609500" y="1623075"/>
            <a:ext cx="5407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will be a </a:t>
            </a:r>
            <a:r>
              <a:rPr b="1" lang="en" sz="33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 class</a:t>
            </a:r>
            <a:endParaRPr b="1" sz="3300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100" y="1722225"/>
            <a:ext cx="3327399" cy="19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77125" y="2791675"/>
            <a:ext cx="39477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the unique circumstances, you will be free to use whatever online resources you have available. Assessment will focus on algorithmic implementation rather than syntax.</a:t>
            </a:r>
            <a:endParaRPr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1688325" y="1623075"/>
            <a:ext cx="3109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math</a:t>
            </a:r>
            <a:r>
              <a:rPr b="1" lang="en"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be involved</a:t>
            </a:r>
            <a:endParaRPr b="1" sz="3300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275" y="1673150"/>
            <a:ext cx="3327399" cy="19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77125" y="2791675"/>
            <a:ext cx="39477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will only be basic arithmetic and will require a fundamental understanding of functions. Don’t worry, it’ll be very light and we’ll take it slowly. </a:t>
            </a:r>
            <a:endParaRPr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245750" y="2070625"/>
            <a:ext cx="6652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lang="en" sz="21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finite</a:t>
            </a:r>
            <a:r>
              <a:rPr lang="en" sz="21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1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b="1" lang="en" sz="21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well-defined, instructions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typically to </a:t>
            </a:r>
            <a:r>
              <a:rPr b="1" lang="en" sz="21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solve a class of problems</a:t>
            </a:r>
            <a:r>
              <a:rPr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to </a:t>
            </a:r>
            <a:r>
              <a:rPr b="1" lang="en" sz="21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a computation</a:t>
            </a:r>
            <a:endParaRPr b="1" sz="2100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18"/>
          <p:cNvSpPr txBox="1"/>
          <p:nvPr>
            <p:ph idx="4294967295" type="ctrTitle"/>
          </p:nvPr>
        </p:nvSpPr>
        <p:spPr>
          <a:xfrm>
            <a:off x="614875" y="3831950"/>
            <a:ext cx="803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78D8"/>
                </a:solidFill>
              </a:rPr>
              <a:t>Algorithm</a:t>
            </a:r>
            <a:endParaRPr b="1" sz="3000">
              <a:solidFill>
                <a:srgbClr val="3C78D8"/>
              </a:solidFill>
            </a:endParaRPr>
          </a:p>
        </p:txBody>
      </p:sp>
      <p:sp>
        <p:nvSpPr>
          <p:cNvPr id="99" name="Google Shape;99;p18"/>
          <p:cNvSpPr txBox="1"/>
          <p:nvPr>
            <p:ph idx="4294967295" type="subTitle"/>
          </p:nvPr>
        </p:nvSpPr>
        <p:spPr>
          <a:xfrm>
            <a:off x="372475" y="4274700"/>
            <a:ext cx="8273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Definitions are important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1189800" y="22021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</a:t>
            </a:r>
            <a:r>
              <a:rPr b="1" lang="en" sz="3600">
                <a:solidFill>
                  <a:srgbClr val="674E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study </a:t>
            </a:r>
            <a:r>
              <a:rPr b="1" lang="en" sz="36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36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703100"/>
            <a:ext cx="70961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1189800" y="2202150"/>
            <a:ext cx="67644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</a:t>
            </a:r>
            <a:r>
              <a:rPr b="1" lang="en" sz="3600">
                <a:solidFill>
                  <a:srgbClr val="674E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the fundamentals of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6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</a:t>
            </a:r>
            <a:r>
              <a:rPr lang="en" sz="3600">
                <a:solidFill>
                  <a:srgbClr val="ECECE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ECE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